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55" autoAdjust="0"/>
    <p:restoredTop sz="86390" autoAdjust="0"/>
  </p:normalViewPr>
  <p:slideViewPr>
    <p:cSldViewPr snapToGrid="0">
      <p:cViewPr varScale="1">
        <p:scale>
          <a:sx n="76" d="100"/>
          <a:sy n="76" d="100"/>
        </p:scale>
        <p:origin x="276" y="5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e0ae0c4b5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e0ae0c4b5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dfa50f5bad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dfa50f5bad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e00ff60bc3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e00ff60bc3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dfa50f5bad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dfa50f5bad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dfa50f5bad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dfa50f5bad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e00ff60bc3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e00ff60bc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fa50f5bad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fa50f5bad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e00ff60b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e00ff60b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dfa50f5bad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dfa50f5bad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e00ff60bc3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e00ff60bc3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e00ff60bc3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e00ff60bc3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dfa50f5bad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dfa50f5bad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dfa50f5bad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dfa50f5bad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descr="A wide river under blue skies"/>
          <p:cNvPicPr preferRelativeResize="0"/>
          <p:nvPr/>
        </p:nvPicPr>
        <p:blipFill>
          <a:blip r:embed="rId3">
            <a:alphaModFix/>
          </a:blip>
          <a:stretch>
            <a:fillRect/>
          </a:stretch>
        </p:blipFill>
        <p:spPr>
          <a:xfrm>
            <a:off x="0" y="0"/>
            <a:ext cx="9144000" cy="5143505"/>
          </a:xfrm>
          <a:prstGeom prst="rect">
            <a:avLst/>
          </a:prstGeom>
          <a:noFill/>
          <a:ln>
            <a:noFill/>
          </a:ln>
        </p:spPr>
      </p:pic>
      <p:sp>
        <p:nvSpPr>
          <p:cNvPr id="56" name="Google Shape;56;p13"/>
          <p:cNvSpPr txBox="1">
            <a:spLocks noGrp="1"/>
          </p:cNvSpPr>
          <p:nvPr>
            <p:ph type="title" idx="4294967295"/>
          </p:nvPr>
        </p:nvSpPr>
        <p:spPr>
          <a:xfrm>
            <a:off x="-16950" y="1327600"/>
            <a:ext cx="9177900" cy="985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1371600" marR="0" lvl="0" indent="45720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200" b="0" i="0" u="none" strike="noStrike" kern="0" cap="none" spc="0" normalizeH="0" baseline="0" noProof="0" dirty="0">
                <a:ln>
                  <a:noFill/>
                </a:ln>
                <a:solidFill>
                  <a:schemeClr val="dk1"/>
                </a:solidFill>
                <a:effectLst/>
                <a:uLnTx/>
                <a:uFillTx/>
                <a:latin typeface="Times New Roman"/>
                <a:ea typeface="Times New Roman"/>
                <a:cs typeface="Times New Roman"/>
                <a:sym typeface="Times New Roman"/>
              </a:rPr>
              <a:t> NPS River Vocab</a:t>
            </a:r>
            <a:endParaRPr kumimoji="0" lang="en-US" sz="1400" b="0" i="0" u="none" strike="noStrike" kern="0" cap="none" spc="0" normalizeH="0" baseline="0" noProof="0" dirty="0">
              <a:ln>
                <a:noFill/>
              </a:ln>
              <a:solidFill>
                <a:schemeClr val="dk1"/>
              </a:solidFill>
              <a:effectLst/>
              <a:uLnTx/>
              <a:uFillTx/>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2" name="Title 1">
            <a:extLst>
              <a:ext uri="{FF2B5EF4-FFF2-40B4-BE49-F238E27FC236}">
                <a16:creationId xmlns:a16="http://schemas.microsoft.com/office/drawing/2014/main" id="{99DEAEA4-C114-424F-98E1-FF8DF3E9D398}"/>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Flood</a:t>
            </a:r>
          </a:p>
        </p:txBody>
      </p:sp>
      <p:sp>
        <p:nvSpPr>
          <p:cNvPr id="124" name="Google Shape;124;p22"/>
          <p:cNvSpPr txBox="1"/>
          <p:nvPr/>
        </p:nvSpPr>
        <p:spPr>
          <a:xfrm>
            <a:off x="39450" y="4650575"/>
            <a:ext cx="9065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latin typeface="Times New Roman"/>
                <a:ea typeface="Times New Roman"/>
                <a:cs typeface="Times New Roman"/>
                <a:sym typeface="Times New Roman"/>
              </a:rPr>
              <a:t>Flood </a:t>
            </a:r>
            <a:r>
              <a:rPr lang="en" sz="2400">
                <a:latin typeface="Times New Roman"/>
                <a:ea typeface="Times New Roman"/>
                <a:cs typeface="Times New Roman"/>
                <a:sym typeface="Times New Roman"/>
              </a:rPr>
              <a:t>-</a:t>
            </a:r>
            <a:r>
              <a:rPr lang="en" sz="2000">
                <a:latin typeface="Times New Roman"/>
                <a:ea typeface="Times New Roman"/>
                <a:cs typeface="Times New Roman"/>
                <a:sym typeface="Times New Roman"/>
              </a:rPr>
              <a:t> when there is too much water in a channel and the river overflows its banks.</a:t>
            </a:r>
            <a:endParaRPr sz="2900">
              <a:latin typeface="Times New Roman"/>
              <a:ea typeface="Times New Roman"/>
              <a:cs typeface="Times New Roman"/>
              <a:sym typeface="Times New Roman"/>
            </a:endParaRPr>
          </a:p>
        </p:txBody>
      </p:sp>
      <p:pic>
        <p:nvPicPr>
          <p:cNvPr id="121" name="Google Shape;121;p22" descr="A flooded river with water beyond its banks and downed trees"/>
          <p:cNvPicPr preferRelativeResize="0"/>
          <p:nvPr/>
        </p:nvPicPr>
        <p:blipFill rotWithShape="1">
          <a:blip r:embed="rId3">
            <a:alphaModFix/>
          </a:blip>
          <a:srcRect t="12296"/>
          <a:stretch/>
        </p:blipFill>
        <p:spPr>
          <a:xfrm>
            <a:off x="0" y="0"/>
            <a:ext cx="9144000" cy="46505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2" name="Title 1">
            <a:extLst>
              <a:ext uri="{FF2B5EF4-FFF2-40B4-BE49-F238E27FC236}">
                <a16:creationId xmlns:a16="http://schemas.microsoft.com/office/drawing/2014/main" id="{B3702865-5C36-4368-8232-C61D05FF16C6}"/>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Floodplain</a:t>
            </a:r>
          </a:p>
        </p:txBody>
      </p:sp>
      <p:sp>
        <p:nvSpPr>
          <p:cNvPr id="129" name="Google Shape;129;p23"/>
          <p:cNvSpPr txBox="1"/>
          <p:nvPr/>
        </p:nvSpPr>
        <p:spPr>
          <a:xfrm>
            <a:off x="0" y="4297750"/>
            <a:ext cx="9144000" cy="84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b="1">
                <a:latin typeface="Times New Roman"/>
                <a:ea typeface="Times New Roman"/>
                <a:cs typeface="Times New Roman"/>
                <a:sym typeface="Times New Roman"/>
              </a:rPr>
              <a:t>Floodplain</a:t>
            </a:r>
            <a:r>
              <a:rPr lang="en" sz="2500">
                <a:latin typeface="Times New Roman"/>
                <a:ea typeface="Times New Roman"/>
                <a:cs typeface="Times New Roman"/>
                <a:sym typeface="Times New Roman"/>
              </a:rPr>
              <a:t> - flat land next to the river that floods often. Floodplains make excellent farm land for growing crops.</a:t>
            </a:r>
            <a:endParaRPr sz="2500">
              <a:latin typeface="Times New Roman"/>
              <a:ea typeface="Times New Roman"/>
              <a:cs typeface="Times New Roman"/>
              <a:sym typeface="Times New Roman"/>
            </a:endParaRPr>
          </a:p>
          <a:p>
            <a:pPr marL="0" lvl="0" indent="0" algn="l" rtl="0">
              <a:spcBef>
                <a:spcPts val="0"/>
              </a:spcBef>
              <a:spcAft>
                <a:spcPts val="0"/>
              </a:spcAft>
              <a:buNone/>
            </a:pPr>
            <a:endParaRPr sz="2400">
              <a:latin typeface="Times New Roman"/>
              <a:ea typeface="Times New Roman"/>
              <a:cs typeface="Times New Roman"/>
              <a:sym typeface="Times New Roman"/>
            </a:endParaRPr>
          </a:p>
        </p:txBody>
      </p:sp>
      <p:pic>
        <p:nvPicPr>
          <p:cNvPr id="130" name="Google Shape;130;p23" descr="Large flat area covered in water except for a grassy strip in the middle where cows are standing and grazing"/>
          <p:cNvPicPr preferRelativeResize="0"/>
          <p:nvPr/>
        </p:nvPicPr>
        <p:blipFill rotWithShape="1">
          <a:blip r:embed="rId3">
            <a:alphaModFix/>
          </a:blip>
          <a:srcRect/>
          <a:stretch/>
        </p:blipFill>
        <p:spPr>
          <a:xfrm>
            <a:off x="0" y="0"/>
            <a:ext cx="9143999" cy="4341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2" name="Title 1">
            <a:extLst>
              <a:ext uri="{FF2B5EF4-FFF2-40B4-BE49-F238E27FC236}">
                <a16:creationId xmlns:a16="http://schemas.microsoft.com/office/drawing/2014/main" id="{F2170DC2-2F82-4335-8DC5-DB46AAAFA0A6}"/>
              </a:ext>
              <a:ext uri="{C183D7F6-B498-43B3-948B-1728B52AA6E4}">
                <adec:decorative xmlns:adec="http://schemas.microsoft.com/office/drawing/2017/decorative" val="0"/>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Sediments</a:t>
            </a:r>
          </a:p>
        </p:txBody>
      </p:sp>
      <p:sp>
        <p:nvSpPr>
          <p:cNvPr id="138" name="Google Shape;138;p24"/>
          <p:cNvSpPr txBox="1"/>
          <p:nvPr/>
        </p:nvSpPr>
        <p:spPr>
          <a:xfrm>
            <a:off x="4140375" y="0"/>
            <a:ext cx="4961400" cy="5143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endParaRPr sz="3500" b="1">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3500" b="1">
                <a:latin typeface="Times New Roman"/>
                <a:ea typeface="Times New Roman"/>
                <a:cs typeface="Times New Roman"/>
                <a:sym typeface="Times New Roman"/>
              </a:rPr>
              <a:t>Sediments</a:t>
            </a:r>
            <a:r>
              <a:rPr lang="en" sz="3500">
                <a:latin typeface="Times New Roman"/>
                <a:ea typeface="Times New Roman"/>
                <a:cs typeface="Times New Roman"/>
                <a:sym typeface="Times New Roman"/>
              </a:rPr>
              <a:t> - rivers carry sand, rocks, mud and decomposing plant and animal material to new places. </a:t>
            </a:r>
            <a:endParaRPr sz="3500">
              <a:latin typeface="Times New Roman"/>
              <a:ea typeface="Times New Roman"/>
              <a:cs typeface="Times New Roman"/>
              <a:sym typeface="Times New Roman"/>
            </a:endParaRPr>
          </a:p>
        </p:txBody>
      </p:sp>
      <p:pic>
        <p:nvPicPr>
          <p:cNvPr id="137" name="Google Shape;137;p24" descr="Water with dead fish, leaves, and other material settling along the bank"/>
          <p:cNvPicPr preferRelativeResize="0"/>
          <p:nvPr/>
        </p:nvPicPr>
        <p:blipFill rotWithShape="1">
          <a:blip r:embed="rId3">
            <a:alphaModFix/>
          </a:blip>
          <a:srcRect t="17293"/>
          <a:stretch/>
        </p:blipFill>
        <p:spPr>
          <a:xfrm>
            <a:off x="0" y="0"/>
            <a:ext cx="4140365"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2" name="Title 1">
            <a:extLst>
              <a:ext uri="{FF2B5EF4-FFF2-40B4-BE49-F238E27FC236}">
                <a16:creationId xmlns:a16="http://schemas.microsoft.com/office/drawing/2014/main" id="{0D23E17C-E2E0-4838-B6A4-CDB44C30A6A4}"/>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Agriculture</a:t>
            </a:r>
          </a:p>
        </p:txBody>
      </p:sp>
      <p:sp>
        <p:nvSpPr>
          <p:cNvPr id="145" name="Google Shape;145;p25"/>
          <p:cNvSpPr txBox="1"/>
          <p:nvPr/>
        </p:nvSpPr>
        <p:spPr>
          <a:xfrm>
            <a:off x="0" y="4527900"/>
            <a:ext cx="9144000" cy="56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100" b="1">
                <a:latin typeface="Times New Roman"/>
                <a:ea typeface="Times New Roman"/>
                <a:cs typeface="Times New Roman"/>
                <a:sym typeface="Times New Roman"/>
              </a:rPr>
              <a:t>Agriculture </a:t>
            </a:r>
            <a:r>
              <a:rPr lang="en" sz="3100">
                <a:latin typeface="Times New Roman"/>
                <a:ea typeface="Times New Roman"/>
                <a:cs typeface="Times New Roman"/>
                <a:sym typeface="Times New Roman"/>
              </a:rPr>
              <a:t>- growing crops for food and money.</a:t>
            </a:r>
            <a:endParaRPr sz="3100">
              <a:latin typeface="Times New Roman"/>
              <a:ea typeface="Times New Roman"/>
              <a:cs typeface="Times New Roman"/>
              <a:sym typeface="Times New Roman"/>
            </a:endParaRPr>
          </a:p>
        </p:txBody>
      </p:sp>
      <p:pic>
        <p:nvPicPr>
          <p:cNvPr id="143" name="Google Shape;143;p25" descr="Rows of crops in a field"/>
          <p:cNvPicPr preferRelativeResize="0"/>
          <p:nvPr/>
        </p:nvPicPr>
        <p:blipFill>
          <a:blip r:embed="rId3">
            <a:alphaModFix/>
          </a:blip>
          <a:stretch>
            <a:fillRect/>
          </a:stretch>
        </p:blipFill>
        <p:spPr>
          <a:xfrm>
            <a:off x="0" y="0"/>
            <a:ext cx="9144000" cy="4527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3" name="Title 2">
            <a:extLst>
              <a:ext uri="{FF2B5EF4-FFF2-40B4-BE49-F238E27FC236}">
                <a16:creationId xmlns:a16="http://schemas.microsoft.com/office/drawing/2014/main" id="{FB5BC985-7B90-4A6F-ABF1-9738AFE891C4}"/>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River</a:t>
            </a:r>
          </a:p>
        </p:txBody>
      </p:sp>
      <p:sp>
        <p:nvSpPr>
          <p:cNvPr id="61" name="Google Shape;61;p14"/>
          <p:cNvSpPr txBox="1"/>
          <p:nvPr/>
        </p:nvSpPr>
        <p:spPr>
          <a:xfrm>
            <a:off x="0" y="4527900"/>
            <a:ext cx="9144000" cy="61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500" b="1" dirty="0">
                <a:solidFill>
                  <a:schemeClr val="dk1"/>
                </a:solidFill>
                <a:latin typeface="Times New Roman"/>
                <a:ea typeface="Times New Roman"/>
                <a:cs typeface="Times New Roman"/>
                <a:sym typeface="Times New Roman"/>
              </a:rPr>
              <a:t>River </a:t>
            </a:r>
            <a:r>
              <a:rPr lang="en" sz="3500" dirty="0">
                <a:solidFill>
                  <a:schemeClr val="dk1"/>
                </a:solidFill>
                <a:latin typeface="Times New Roman"/>
                <a:ea typeface="Times New Roman"/>
                <a:cs typeface="Times New Roman"/>
                <a:sym typeface="Times New Roman"/>
              </a:rPr>
              <a:t>- a moving stream of water.</a:t>
            </a:r>
            <a:endParaRPr sz="35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62" name="Google Shape;62;p14" descr="A river flowing between two rocky banks covered with evergreen trees"/>
          <p:cNvPicPr preferRelativeResize="0"/>
          <p:nvPr/>
        </p:nvPicPr>
        <p:blipFill rotWithShape="1">
          <a:blip r:embed="rId3">
            <a:alphaModFix/>
          </a:blip>
          <a:srcRect t="11668"/>
          <a:stretch/>
        </p:blipFill>
        <p:spPr>
          <a:xfrm>
            <a:off x="0" y="0"/>
            <a:ext cx="9144001" cy="4543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2" name="Title 1">
            <a:extLst>
              <a:ext uri="{FF2B5EF4-FFF2-40B4-BE49-F238E27FC236}">
                <a16:creationId xmlns:a16="http://schemas.microsoft.com/office/drawing/2014/main" id="{C6B7F8A3-0AC6-4B79-9AFF-FD5FAA5385DD}"/>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Riverbank</a:t>
            </a:r>
          </a:p>
        </p:txBody>
      </p:sp>
      <p:sp>
        <p:nvSpPr>
          <p:cNvPr id="70" name="Google Shape;70;p15"/>
          <p:cNvSpPr txBox="1"/>
          <p:nvPr/>
        </p:nvSpPr>
        <p:spPr>
          <a:xfrm>
            <a:off x="0" y="4512600"/>
            <a:ext cx="9294000" cy="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latin typeface="Times New Roman"/>
                <a:ea typeface="Times New Roman"/>
                <a:cs typeface="Times New Roman"/>
                <a:sym typeface="Times New Roman"/>
              </a:rPr>
              <a:t>Riverbank</a:t>
            </a:r>
            <a:r>
              <a:rPr lang="en" sz="3000">
                <a:latin typeface="Times New Roman"/>
                <a:ea typeface="Times New Roman"/>
                <a:cs typeface="Times New Roman"/>
                <a:sym typeface="Times New Roman"/>
              </a:rPr>
              <a:t> - The ground on each side of a river.</a:t>
            </a:r>
            <a:r>
              <a:rPr lang="en" sz="2400">
                <a:latin typeface="Times New Roman"/>
                <a:ea typeface="Times New Roman"/>
                <a:cs typeface="Times New Roman"/>
                <a:sym typeface="Times New Roman"/>
              </a:rPr>
              <a:t> </a:t>
            </a:r>
            <a:endParaRPr sz="2400">
              <a:latin typeface="Times New Roman"/>
              <a:ea typeface="Times New Roman"/>
              <a:cs typeface="Times New Roman"/>
              <a:sym typeface="Times New Roman"/>
            </a:endParaRPr>
          </a:p>
        </p:txBody>
      </p:sp>
      <p:pic>
        <p:nvPicPr>
          <p:cNvPr id="68" name="Google Shape;68;p15" descr="A small river on a foggy day flowing between two raised banks"/>
          <p:cNvPicPr preferRelativeResize="0"/>
          <p:nvPr/>
        </p:nvPicPr>
        <p:blipFill>
          <a:blip r:embed="rId3">
            <a:alphaModFix/>
          </a:blip>
          <a:stretch>
            <a:fillRect/>
          </a:stretch>
        </p:blipFill>
        <p:spPr>
          <a:xfrm>
            <a:off x="0" y="0"/>
            <a:ext cx="9144000" cy="4605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2" name="Title 1">
            <a:extLst>
              <a:ext uri="{FF2B5EF4-FFF2-40B4-BE49-F238E27FC236}">
                <a16:creationId xmlns:a16="http://schemas.microsoft.com/office/drawing/2014/main" id="{3D49F068-709B-42A8-8077-737344675189}"/>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Channel</a:t>
            </a:r>
          </a:p>
        </p:txBody>
      </p:sp>
      <p:sp>
        <p:nvSpPr>
          <p:cNvPr id="78" name="Google Shape;78;p16">
            <a:extLst>
              <a:ext uri="{C183D7F6-B498-43B3-948B-1728B52AA6E4}">
                <adec:decorative xmlns:adec="http://schemas.microsoft.com/office/drawing/2017/decorative" val="0"/>
              </a:ext>
            </a:extLst>
          </p:cNvPr>
          <p:cNvSpPr txBox="1"/>
          <p:nvPr/>
        </p:nvSpPr>
        <p:spPr>
          <a:xfrm>
            <a:off x="6688725" y="32075"/>
            <a:ext cx="2455200" cy="514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35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3500" b="1">
                <a:latin typeface="Times New Roman"/>
                <a:ea typeface="Times New Roman"/>
                <a:cs typeface="Times New Roman"/>
                <a:sym typeface="Times New Roman"/>
              </a:rPr>
              <a:t>Channel</a:t>
            </a:r>
            <a:r>
              <a:rPr lang="en" sz="3500">
                <a:latin typeface="Times New Roman"/>
                <a:ea typeface="Times New Roman"/>
                <a:cs typeface="Times New Roman"/>
                <a:sym typeface="Times New Roman"/>
              </a:rPr>
              <a:t> - </a:t>
            </a:r>
            <a:endParaRPr sz="3500">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3500">
                <a:latin typeface="Times New Roman"/>
                <a:ea typeface="Times New Roman"/>
                <a:cs typeface="Times New Roman"/>
                <a:sym typeface="Times New Roman"/>
              </a:rPr>
              <a:t>a groove in the land that the river travels along.</a:t>
            </a:r>
            <a:endParaRPr sz="3500">
              <a:latin typeface="Times New Roman"/>
              <a:ea typeface="Times New Roman"/>
              <a:cs typeface="Times New Roman"/>
              <a:sym typeface="Times New Roman"/>
            </a:endParaRPr>
          </a:p>
        </p:txBody>
      </p:sp>
      <p:pic>
        <p:nvPicPr>
          <p:cNvPr id="77" name="Google Shape;77;p16" descr="A river cutting through a valley creating a channel"/>
          <p:cNvPicPr preferRelativeResize="0"/>
          <p:nvPr/>
        </p:nvPicPr>
        <p:blipFill rotWithShape="1">
          <a:blip r:embed="rId3">
            <a:alphaModFix/>
          </a:blip>
          <a:srcRect t="42716"/>
          <a:stretch/>
        </p:blipFill>
        <p:spPr>
          <a:xfrm>
            <a:off x="0" y="32075"/>
            <a:ext cx="6688718" cy="51114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Title 1">
            <a:extLst>
              <a:ext uri="{FF2B5EF4-FFF2-40B4-BE49-F238E27FC236}">
                <a16:creationId xmlns:a16="http://schemas.microsoft.com/office/drawing/2014/main" id="{CBA04B22-8482-4639-A7D1-C605240838CE}"/>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Meander</a:t>
            </a:r>
          </a:p>
        </p:txBody>
      </p:sp>
      <p:sp>
        <p:nvSpPr>
          <p:cNvPr id="86" name="Google Shape;86;p17"/>
          <p:cNvSpPr txBox="1"/>
          <p:nvPr/>
        </p:nvSpPr>
        <p:spPr>
          <a:xfrm>
            <a:off x="0" y="4468425"/>
            <a:ext cx="9144000" cy="723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500" b="1" dirty="0">
                <a:latin typeface="Times New Roman"/>
                <a:ea typeface="Times New Roman"/>
                <a:cs typeface="Times New Roman"/>
                <a:sym typeface="Times New Roman"/>
              </a:rPr>
              <a:t>Meander </a:t>
            </a:r>
            <a:r>
              <a:rPr lang="en" sz="3500" dirty="0">
                <a:latin typeface="Times New Roman"/>
                <a:ea typeface="Times New Roman"/>
                <a:cs typeface="Times New Roman"/>
                <a:sym typeface="Times New Roman"/>
              </a:rPr>
              <a:t>- the bend in a river.</a:t>
            </a:r>
            <a:endParaRPr sz="3500" dirty="0">
              <a:latin typeface="Times New Roman"/>
              <a:ea typeface="Times New Roman"/>
              <a:cs typeface="Times New Roman"/>
              <a:sym typeface="Times New Roman"/>
            </a:endParaRPr>
          </a:p>
        </p:txBody>
      </p:sp>
      <p:pic>
        <p:nvPicPr>
          <p:cNvPr id="84" name="Google Shape;84;p17" descr="Aerial view of a river with large curves cutting through a field"/>
          <p:cNvPicPr preferRelativeResize="0"/>
          <p:nvPr/>
        </p:nvPicPr>
        <p:blipFill>
          <a:blip r:embed="rId3">
            <a:alphaModFix/>
          </a:blip>
          <a:stretch>
            <a:fillRect/>
          </a:stretch>
        </p:blipFill>
        <p:spPr>
          <a:xfrm>
            <a:off x="0" y="0"/>
            <a:ext cx="9144000" cy="44684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2" name="Title 1">
            <a:extLst>
              <a:ext uri="{FF2B5EF4-FFF2-40B4-BE49-F238E27FC236}">
                <a16:creationId xmlns:a16="http://schemas.microsoft.com/office/drawing/2014/main" id="{1CA022C7-417A-42CB-8CB3-B84174D1F296}"/>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Source</a:t>
            </a:r>
          </a:p>
        </p:txBody>
      </p:sp>
      <p:sp>
        <p:nvSpPr>
          <p:cNvPr id="93" name="Google Shape;93;p18"/>
          <p:cNvSpPr txBox="1"/>
          <p:nvPr/>
        </p:nvSpPr>
        <p:spPr>
          <a:xfrm>
            <a:off x="125" y="4394975"/>
            <a:ext cx="9144000" cy="791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700" b="1">
                <a:latin typeface="Times New Roman"/>
                <a:ea typeface="Times New Roman"/>
                <a:cs typeface="Times New Roman"/>
                <a:sym typeface="Times New Roman"/>
              </a:rPr>
              <a:t>Source</a:t>
            </a:r>
            <a:r>
              <a:rPr lang="en" sz="2700">
                <a:latin typeface="Times New Roman"/>
                <a:ea typeface="Times New Roman"/>
                <a:cs typeface="Times New Roman"/>
                <a:sym typeface="Times New Roman"/>
              </a:rPr>
              <a:t> - also called the headwaters, this is where a river begins. </a:t>
            </a:r>
            <a:endParaRPr sz="2700">
              <a:latin typeface="Times New Roman"/>
              <a:ea typeface="Times New Roman"/>
              <a:cs typeface="Times New Roman"/>
              <a:sym typeface="Times New Roman"/>
            </a:endParaRPr>
          </a:p>
        </p:txBody>
      </p:sp>
      <p:pic>
        <p:nvPicPr>
          <p:cNvPr id="92" name="Google Shape;92;p18" descr="Water along a rocky bank, the flow of the water suggests a spring is coming from beneath the rocks"/>
          <p:cNvPicPr preferRelativeResize="0"/>
          <p:nvPr/>
        </p:nvPicPr>
        <p:blipFill>
          <a:blip r:embed="rId3">
            <a:alphaModFix/>
          </a:blip>
          <a:stretch>
            <a:fillRect/>
          </a:stretch>
        </p:blipFill>
        <p:spPr>
          <a:xfrm>
            <a:off x="0" y="0"/>
            <a:ext cx="9143999" cy="4394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Title 1">
            <a:extLst>
              <a:ext uri="{FF2B5EF4-FFF2-40B4-BE49-F238E27FC236}">
                <a16:creationId xmlns:a16="http://schemas.microsoft.com/office/drawing/2014/main" id="{71364EA1-15B1-40A1-8796-3A97AEB91B54}"/>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River Mouth</a:t>
            </a:r>
          </a:p>
        </p:txBody>
      </p:sp>
      <p:sp>
        <p:nvSpPr>
          <p:cNvPr id="102" name="Google Shape;102;p19"/>
          <p:cNvSpPr txBox="1"/>
          <p:nvPr/>
        </p:nvSpPr>
        <p:spPr>
          <a:xfrm>
            <a:off x="16050" y="4551000"/>
            <a:ext cx="91119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latin typeface="Times New Roman"/>
                <a:ea typeface="Times New Roman"/>
                <a:cs typeface="Times New Roman"/>
                <a:sym typeface="Times New Roman"/>
              </a:rPr>
              <a:t>River mouth </a:t>
            </a:r>
            <a:r>
              <a:rPr lang="en" sz="2500">
                <a:latin typeface="Times New Roman"/>
                <a:ea typeface="Times New Roman"/>
                <a:cs typeface="Times New Roman"/>
                <a:sym typeface="Times New Roman"/>
              </a:rPr>
              <a:t>- the place where a river joins a larger body of water.</a:t>
            </a:r>
            <a:endParaRPr sz="2500">
              <a:latin typeface="Times New Roman"/>
              <a:ea typeface="Times New Roman"/>
              <a:cs typeface="Times New Roman"/>
              <a:sym typeface="Times New Roman"/>
            </a:endParaRPr>
          </a:p>
        </p:txBody>
      </p:sp>
      <p:pic>
        <p:nvPicPr>
          <p:cNvPr id="100" name="Google Shape;100;p19" descr="Map of the united states showing the Missouri, Ohio, and Arkansas Rivers connecting to the Mississippi river. The area through which the rivers flow is labeled to show that it is all one watershed."/>
          <p:cNvPicPr preferRelativeResize="0"/>
          <p:nvPr/>
        </p:nvPicPr>
        <p:blipFill>
          <a:blip r:embed="rId3">
            <a:alphaModFix/>
          </a:blip>
          <a:stretch>
            <a:fillRect/>
          </a:stretch>
        </p:blipFill>
        <p:spPr>
          <a:xfrm>
            <a:off x="0" y="0"/>
            <a:ext cx="9144000" cy="4639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 name="Title 1">
            <a:extLst>
              <a:ext uri="{FF2B5EF4-FFF2-40B4-BE49-F238E27FC236}">
                <a16:creationId xmlns:a16="http://schemas.microsoft.com/office/drawing/2014/main" id="{277561F2-8BD9-43FE-8EAF-9D68644FD6BF}"/>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Downstream</a:t>
            </a:r>
          </a:p>
        </p:txBody>
      </p:sp>
      <p:sp>
        <p:nvSpPr>
          <p:cNvPr id="109" name="Google Shape;109;p20"/>
          <p:cNvSpPr txBox="1"/>
          <p:nvPr/>
        </p:nvSpPr>
        <p:spPr>
          <a:xfrm>
            <a:off x="4789875" y="10725"/>
            <a:ext cx="4354200" cy="514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3900" b="1">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en" sz="3900" b="1">
                <a:latin typeface="Times New Roman"/>
                <a:ea typeface="Times New Roman"/>
                <a:cs typeface="Times New Roman"/>
                <a:sym typeface="Times New Roman"/>
              </a:rPr>
              <a:t>Downstream </a:t>
            </a:r>
            <a:r>
              <a:rPr lang="en" sz="3900">
                <a:latin typeface="Times New Roman"/>
                <a:ea typeface="Times New Roman"/>
                <a:cs typeface="Times New Roman"/>
                <a:sym typeface="Times New Roman"/>
              </a:rPr>
              <a:t>- rivers flow from their source towards their mouth.</a:t>
            </a:r>
            <a:endParaRPr sz="3900">
              <a:latin typeface="Times New Roman"/>
              <a:ea typeface="Times New Roman"/>
              <a:cs typeface="Times New Roman"/>
              <a:sym typeface="Times New Roman"/>
            </a:endParaRPr>
          </a:p>
        </p:txBody>
      </p:sp>
      <p:pic>
        <p:nvPicPr>
          <p:cNvPr id="107" name="Google Shape;107;p20" descr="Muddy, fast paced waters of a river"/>
          <p:cNvPicPr preferRelativeResize="0"/>
          <p:nvPr/>
        </p:nvPicPr>
        <p:blipFill>
          <a:blip r:embed="rId3">
            <a:alphaModFix/>
          </a:blip>
          <a:stretch>
            <a:fillRect/>
          </a:stretch>
        </p:blipFill>
        <p:spPr>
          <a:xfrm>
            <a:off x="0" y="0"/>
            <a:ext cx="4789875"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itle 1">
            <a:extLst>
              <a:ext uri="{FF2B5EF4-FFF2-40B4-BE49-F238E27FC236}">
                <a16:creationId xmlns:a16="http://schemas.microsoft.com/office/drawing/2014/main" id="{DA3E9CCA-1FB6-4269-ACF0-FF730113ED2A}"/>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Current</a:t>
            </a:r>
          </a:p>
        </p:txBody>
      </p:sp>
      <p:sp>
        <p:nvSpPr>
          <p:cNvPr id="116" name="Google Shape;116;p21"/>
          <p:cNvSpPr txBox="1"/>
          <p:nvPr/>
        </p:nvSpPr>
        <p:spPr>
          <a:xfrm>
            <a:off x="10725" y="4673000"/>
            <a:ext cx="9144000" cy="47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b="1">
                <a:latin typeface="Times New Roman"/>
                <a:ea typeface="Times New Roman"/>
                <a:cs typeface="Times New Roman"/>
                <a:sym typeface="Times New Roman"/>
              </a:rPr>
              <a:t>Current</a:t>
            </a:r>
            <a:r>
              <a:rPr lang="en" sz="2500">
                <a:latin typeface="Times New Roman"/>
                <a:ea typeface="Times New Roman"/>
                <a:cs typeface="Times New Roman"/>
                <a:sym typeface="Times New Roman"/>
              </a:rPr>
              <a:t> - the pushing movement of the waves headed downstream.</a:t>
            </a:r>
            <a:endParaRPr sz="2500">
              <a:latin typeface="Times New Roman"/>
              <a:ea typeface="Times New Roman"/>
              <a:cs typeface="Times New Roman"/>
              <a:sym typeface="Times New Roman"/>
            </a:endParaRPr>
          </a:p>
        </p:txBody>
      </p:sp>
      <p:pic>
        <p:nvPicPr>
          <p:cNvPr id="114" name="Google Shape;114;p21" descr="A close up of choppy waters showing a darker area in the middle"/>
          <p:cNvPicPr preferRelativeResize="0"/>
          <p:nvPr/>
        </p:nvPicPr>
        <p:blipFill>
          <a:blip r:embed="rId3">
            <a:alphaModFix/>
          </a:blip>
          <a:stretch>
            <a:fillRect/>
          </a:stretch>
        </p:blipFill>
        <p:spPr>
          <a:xfrm>
            <a:off x="0" y="0"/>
            <a:ext cx="9144000" cy="46730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175</Words>
  <Application>Microsoft Office PowerPoint</Application>
  <PresentationFormat>On-screen Show (16:9)</PresentationFormat>
  <Paragraphs>29</Paragraphs>
  <Slides>13</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Times New Roman</vt:lpstr>
      <vt:lpstr>Simple Light</vt:lpstr>
      <vt:lpstr> NPS River Vocab</vt:lpstr>
      <vt:lpstr>River</vt:lpstr>
      <vt:lpstr>Riverbank</vt:lpstr>
      <vt:lpstr>Channel</vt:lpstr>
      <vt:lpstr>Meander</vt:lpstr>
      <vt:lpstr>Source</vt:lpstr>
      <vt:lpstr>River Mouth</vt:lpstr>
      <vt:lpstr>Downstream</vt:lpstr>
      <vt:lpstr>Current</vt:lpstr>
      <vt:lpstr>Flood</vt:lpstr>
      <vt:lpstr>Floodplain</vt:lpstr>
      <vt:lpstr>Sediments</vt:lpstr>
      <vt:lpstr>Agriculture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Elders</dc:creator>
  <cp:lastModifiedBy>Casey, Claire E</cp:lastModifiedBy>
  <cp:revision>4</cp:revision>
  <dcterms:modified xsi:type="dcterms:W3CDTF">2021-08-31T18:05:21Z</dcterms:modified>
</cp:coreProperties>
</file>